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Proxima Nova"/>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A7B6436-B8FA-4BCE-989B-D322086A88E5}">
  <a:tblStyle styleId="{4A7B6436-B8FA-4BCE-989B-D322086A88E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font" Target="fonts/ProximaNova-bold.fntdata"/><Relationship Id="rId10" Type="http://schemas.openxmlformats.org/officeDocument/2006/relationships/slide" Target="slides/slide4.xml"/><Relationship Id="rId21" Type="http://schemas.openxmlformats.org/officeDocument/2006/relationships/font" Target="fonts/ProximaNova-regular.fntdata"/><Relationship Id="rId13" Type="http://schemas.openxmlformats.org/officeDocument/2006/relationships/slide" Target="slides/slide7.xml"/><Relationship Id="rId24" Type="http://schemas.openxmlformats.org/officeDocument/2006/relationships/font" Target="fonts/ProximaNova-boldItalic.fntdata"/><Relationship Id="rId12" Type="http://schemas.openxmlformats.org/officeDocument/2006/relationships/slide" Target="slides/slide6.xml"/><Relationship Id="rId23"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1eec8b405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1eec8b405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1eec8b40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1eec8b40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1ba5684e2d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1ba5684e2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a4693106a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a4693106a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1eec8b405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1eec8b405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1ee5887b7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1ee5887b7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1ee5887b7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1ee5887b7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1ee5887b7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1ee5887b7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highlight>
                  <a:srgbClr val="FFFFFF"/>
                </a:highlight>
              </a:rPr>
              <a:t>previous methods encounter many false negatives, 20K pre-training data, chexpert and MIMIC-CXR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1ba5684e2d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1ba5684e2d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1ba5684e2d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1ba5684e2d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1ee5887b75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1ee5887b75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1ba5684e2d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1ba5684e2d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1ee5887b7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1ee5887b7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Adapting Vision-Language Models to Low-Resource Domains</a:t>
            </a:r>
            <a:endParaRPr/>
          </a:p>
        </p:txBody>
      </p:sp>
      <p:sp>
        <p:nvSpPr>
          <p:cNvPr id="60" name="Google Shape;60;p13"/>
          <p:cNvSpPr txBox="1"/>
          <p:nvPr>
            <p:ph idx="1" type="subTitle"/>
          </p:nvPr>
        </p:nvSpPr>
        <p:spPr>
          <a:xfrm>
            <a:off x="510450" y="3182337"/>
            <a:ext cx="8123100" cy="12324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Anshuman, </a:t>
            </a:r>
            <a:r>
              <a:rPr lang="en"/>
              <a:t>Muskan, Sujay</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2"/>
          <p:cNvPicPr preferRelativeResize="0"/>
          <p:nvPr/>
        </p:nvPicPr>
        <p:blipFill>
          <a:blip r:embed="rId3">
            <a:alphaModFix/>
          </a:blip>
          <a:stretch>
            <a:fillRect/>
          </a:stretch>
        </p:blipFill>
        <p:spPr>
          <a:xfrm>
            <a:off x="1526100" y="1421063"/>
            <a:ext cx="2288600" cy="2301375"/>
          </a:xfrm>
          <a:prstGeom prst="rect">
            <a:avLst/>
          </a:prstGeom>
          <a:noFill/>
          <a:ln>
            <a:noFill/>
          </a:ln>
        </p:spPr>
      </p:pic>
      <p:pic>
        <p:nvPicPr>
          <p:cNvPr id="119" name="Google Shape;119;p22"/>
          <p:cNvPicPr preferRelativeResize="0"/>
          <p:nvPr/>
        </p:nvPicPr>
        <p:blipFill>
          <a:blip r:embed="rId4">
            <a:alphaModFix/>
          </a:blip>
          <a:stretch>
            <a:fillRect/>
          </a:stretch>
        </p:blipFill>
        <p:spPr>
          <a:xfrm>
            <a:off x="5228698" y="1421045"/>
            <a:ext cx="2288600" cy="2301380"/>
          </a:xfrm>
          <a:prstGeom prst="rect">
            <a:avLst/>
          </a:prstGeom>
          <a:noFill/>
          <a:ln>
            <a:noFill/>
          </a:ln>
        </p:spPr>
      </p:pic>
      <p:sp>
        <p:nvSpPr>
          <p:cNvPr id="120" name="Google Shape;120;p22"/>
          <p:cNvSpPr txBox="1"/>
          <p:nvPr>
            <p:ph idx="1" type="body"/>
          </p:nvPr>
        </p:nvSpPr>
        <p:spPr>
          <a:xfrm>
            <a:off x="133425" y="7240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Scarcity of Data</a:t>
            </a:r>
            <a:endParaRPr/>
          </a:p>
          <a:p>
            <a:pPr indent="-342900" lvl="0" marL="457200" rtl="0" algn="l">
              <a:spcBef>
                <a:spcPts val="0"/>
              </a:spcBef>
              <a:spcAft>
                <a:spcPts val="0"/>
              </a:spcAft>
              <a:buSzPts val="1800"/>
              <a:buChar char="●"/>
            </a:pPr>
            <a:r>
              <a:rPr lang="en"/>
              <a:t>More subtle and fine-grained differences between classes</a:t>
            </a:r>
            <a:endParaRPr/>
          </a:p>
          <a:p>
            <a:pPr indent="0" lvl="0" marL="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Experimental Setup</a:t>
            </a:r>
            <a:endParaRPr/>
          </a:p>
        </p:txBody>
      </p:sp>
      <p:sp>
        <p:nvSpPr>
          <p:cNvPr id="126" name="Google Shape;126;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Perform zero-shot classification on the RSNA dataset using the CLIP model</a:t>
            </a:r>
            <a:endParaRPr/>
          </a:p>
          <a:p>
            <a:pPr indent="-342900" lvl="0" marL="457200" rtl="0" algn="l">
              <a:spcBef>
                <a:spcPts val="0"/>
              </a:spcBef>
              <a:spcAft>
                <a:spcPts val="0"/>
              </a:spcAft>
              <a:buSzPts val="1800"/>
              <a:buChar char="●"/>
            </a:pPr>
            <a:r>
              <a:rPr lang="en"/>
              <a:t>Perform zero-shot classification on the RSNA dataset using the MedCLIP model</a:t>
            </a:r>
            <a:endParaRPr/>
          </a:p>
          <a:p>
            <a:pPr indent="-342900" lvl="0" marL="457200" rtl="0" algn="l">
              <a:spcBef>
                <a:spcPts val="0"/>
              </a:spcBef>
              <a:spcAft>
                <a:spcPts val="0"/>
              </a:spcAft>
              <a:buSzPts val="1800"/>
              <a:buChar char="●"/>
            </a:pPr>
            <a:r>
              <a:rPr lang="en"/>
              <a:t>Both models use the ResNet-50 backend</a:t>
            </a:r>
            <a:endParaRPr/>
          </a:p>
          <a:p>
            <a:pPr indent="-342900" lvl="0" marL="457200" rtl="0" algn="l">
              <a:spcBef>
                <a:spcPts val="0"/>
              </a:spcBef>
              <a:spcAft>
                <a:spcPts val="0"/>
              </a:spcAft>
              <a:buSzPts val="1800"/>
              <a:buChar char="●"/>
            </a:pPr>
            <a:r>
              <a:rPr lang="en"/>
              <a:t>MedCLIP pretrained on CheXpert and MIMIC medical datasets</a:t>
            </a:r>
            <a:endParaRPr/>
          </a:p>
          <a:p>
            <a:pPr indent="-342900" lvl="0" marL="457200" rtl="0" algn="l">
              <a:spcBef>
                <a:spcPts val="0"/>
              </a:spcBef>
              <a:spcAft>
                <a:spcPts val="0"/>
              </a:spcAft>
              <a:buSzPts val="1800"/>
              <a:buChar char="●"/>
            </a:pPr>
            <a:r>
              <a:rPr lang="en"/>
              <a:t>Perform few-shot classification on the RSNA dataset using CLIP Adapter and CoOp</a:t>
            </a:r>
            <a:endParaRPr/>
          </a:p>
          <a:p>
            <a:pPr indent="-342900" lvl="0" marL="457200" rtl="0" algn="l">
              <a:spcBef>
                <a:spcPts val="0"/>
              </a:spcBef>
              <a:spcAft>
                <a:spcPts val="0"/>
              </a:spcAft>
              <a:buSzPts val="1800"/>
              <a:buChar char="●"/>
            </a:pPr>
            <a:r>
              <a:rPr lang="en"/>
              <a:t>CLIP Adapter has an adapter of 2 FC layers with ReLU activation</a:t>
            </a:r>
            <a:endParaRPr/>
          </a:p>
          <a:p>
            <a:pPr indent="-342900" lvl="0" marL="457200" rtl="0" algn="l">
              <a:spcBef>
                <a:spcPts val="0"/>
              </a:spcBef>
              <a:spcAft>
                <a:spcPts val="0"/>
              </a:spcAft>
              <a:buSzPts val="1800"/>
              <a:buChar char="●"/>
            </a:pPr>
            <a:r>
              <a:rPr lang="en"/>
              <a:t>CoOp trained with 16 context tokens followed by class token at the end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graphicFrame>
        <p:nvGraphicFramePr>
          <p:cNvPr id="132" name="Google Shape;132;p24"/>
          <p:cNvGraphicFramePr/>
          <p:nvPr/>
        </p:nvGraphicFramePr>
        <p:xfrm>
          <a:off x="921625" y="1587050"/>
          <a:ext cx="3000000" cy="3000000"/>
        </p:xfrm>
        <a:graphic>
          <a:graphicData uri="http://schemas.openxmlformats.org/drawingml/2006/table">
            <a:tbl>
              <a:tblPr>
                <a:noFill/>
                <a:tableStyleId>{4A7B6436-B8FA-4BCE-989B-D322086A88E5}</a:tableStyleId>
              </a:tblPr>
              <a:tblGrid>
                <a:gridCol w="3650375"/>
                <a:gridCol w="3650375"/>
              </a:tblGrid>
              <a:tr h="381000">
                <a:tc>
                  <a:txBody>
                    <a:bodyPr/>
                    <a:lstStyle/>
                    <a:p>
                      <a:pPr indent="0" lvl="0" marL="0" rtl="0" algn="l">
                        <a:spcBef>
                          <a:spcPts val="0"/>
                        </a:spcBef>
                        <a:spcAft>
                          <a:spcPts val="0"/>
                        </a:spcAft>
                        <a:buNone/>
                      </a:pPr>
                      <a:r>
                        <a:rPr b="1" lang="en"/>
                        <a:t>Method</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Mean Accuracy (3 seeds)</a:t>
                      </a:r>
                      <a:endParaRPr b="1"/>
                    </a:p>
                  </a:txBody>
                  <a:tcPr marT="91425" marB="91425" marR="91425" marL="91425">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CLIP (zero-shot)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49.89%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MedCLIP (zero-shot)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74.18%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CLIP-Adapter (Language Branch)</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a:t>77.80%</a:t>
                      </a:r>
                      <a:endParaRPr/>
                    </a:p>
                  </a:txBody>
                  <a:tcPr marT="91425" marB="91425" marR="91425" marL="91425">
                    <a:lnT cap="flat" cmpd="sng" w="9525">
                      <a:solidFill>
                        <a:srgbClr val="9E9E9E"/>
                      </a:solidFill>
                      <a:prstDash val="solid"/>
                      <a:round/>
                      <a:headEnd len="sm" w="sm" type="none"/>
                      <a:tailEnd len="sm" w="sm" type="none"/>
                    </a:lnT>
                  </a:tcPr>
                </a:tc>
              </a:tr>
              <a:tr h="381000">
                <a:tc>
                  <a:txBody>
                    <a:bodyPr/>
                    <a:lstStyle/>
                    <a:p>
                      <a:pPr indent="0" lvl="0" marL="0" rtl="0" algn="l">
                        <a:spcBef>
                          <a:spcPts val="0"/>
                        </a:spcBef>
                        <a:spcAft>
                          <a:spcPts val="0"/>
                        </a:spcAft>
                        <a:buNone/>
                      </a:pPr>
                      <a:r>
                        <a:rPr lang="en"/>
                        <a:t>CLIP-Adapter (Vision Branch)</a:t>
                      </a:r>
                      <a:endParaRPr/>
                    </a:p>
                  </a:txBody>
                  <a:tcPr marT="91425" marB="91425" marR="91425" marL="91425"/>
                </a:tc>
                <a:tc>
                  <a:txBody>
                    <a:bodyPr/>
                    <a:lstStyle/>
                    <a:p>
                      <a:pPr indent="0" lvl="0" marL="0" rtl="0" algn="l">
                        <a:spcBef>
                          <a:spcPts val="0"/>
                        </a:spcBef>
                        <a:spcAft>
                          <a:spcPts val="0"/>
                        </a:spcAft>
                        <a:buNone/>
                      </a:pPr>
                      <a:r>
                        <a:rPr lang="en"/>
                        <a:t>78.03%</a:t>
                      </a:r>
                      <a:endParaRPr/>
                    </a:p>
                  </a:txBody>
                  <a:tcPr marT="91425" marB="91425" marR="91425" marL="91425"/>
                </a:tc>
              </a:tr>
              <a:tr h="381000">
                <a:tc>
                  <a:txBody>
                    <a:bodyPr/>
                    <a:lstStyle/>
                    <a:p>
                      <a:pPr indent="0" lvl="0" marL="0" rtl="0" algn="l">
                        <a:spcBef>
                          <a:spcPts val="0"/>
                        </a:spcBef>
                        <a:spcAft>
                          <a:spcPts val="0"/>
                        </a:spcAft>
                        <a:buNone/>
                      </a:pPr>
                      <a:r>
                        <a:rPr lang="en"/>
                        <a:t>CLIP-Adapter (Vision+Language Branch)</a:t>
                      </a:r>
                      <a:endParaRPr/>
                    </a:p>
                  </a:txBody>
                  <a:tcPr marT="91425" marB="91425" marR="91425" marL="91425"/>
                </a:tc>
                <a:tc>
                  <a:txBody>
                    <a:bodyPr/>
                    <a:lstStyle/>
                    <a:p>
                      <a:pPr indent="0" lvl="0" marL="0" rtl="0" algn="l">
                        <a:spcBef>
                          <a:spcPts val="0"/>
                        </a:spcBef>
                        <a:spcAft>
                          <a:spcPts val="0"/>
                        </a:spcAft>
                        <a:buNone/>
                      </a:pPr>
                      <a:r>
                        <a:rPr lang="en"/>
                        <a:t>77.80%</a:t>
                      </a:r>
                      <a:endParaRPr/>
                    </a:p>
                  </a:txBody>
                  <a:tcPr marT="91425" marB="91425" marR="91425" marL="91425"/>
                </a:tc>
              </a:tr>
              <a:tr h="381000">
                <a:tc>
                  <a:txBody>
                    <a:bodyPr/>
                    <a:lstStyle/>
                    <a:p>
                      <a:pPr indent="0" lvl="0" marL="0" rtl="0" algn="l">
                        <a:spcBef>
                          <a:spcPts val="0"/>
                        </a:spcBef>
                        <a:spcAft>
                          <a:spcPts val="0"/>
                        </a:spcAft>
                        <a:buNone/>
                      </a:pPr>
                      <a:r>
                        <a:rPr lang="en"/>
                        <a:t>CoOp</a:t>
                      </a:r>
                      <a:endParaRPr/>
                    </a:p>
                  </a:txBody>
                  <a:tcPr marT="91425" marB="91425" marR="91425" marL="91425"/>
                </a:tc>
                <a:tc>
                  <a:txBody>
                    <a:bodyPr/>
                    <a:lstStyle/>
                    <a:p>
                      <a:pPr indent="0" lvl="0" marL="0" rtl="0" algn="l">
                        <a:spcBef>
                          <a:spcPts val="0"/>
                        </a:spcBef>
                        <a:spcAft>
                          <a:spcPts val="0"/>
                        </a:spcAft>
                        <a:buNone/>
                      </a:pPr>
                      <a:r>
                        <a:rPr lang="en"/>
                        <a:t>81.47%</a:t>
                      </a:r>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Scope of Improvement and Future Work</a:t>
            </a:r>
            <a:endParaRPr/>
          </a:p>
        </p:txBody>
      </p:sp>
      <p:sp>
        <p:nvSpPr>
          <p:cNvPr id="138" name="Google Shape;138;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Tip Adapter - </a:t>
            </a:r>
            <a:r>
              <a:rPr lang="en"/>
              <a:t>Training</a:t>
            </a:r>
            <a:r>
              <a:rPr lang="en"/>
              <a:t> free CLIP Adapter</a:t>
            </a:r>
            <a:endParaRPr/>
          </a:p>
          <a:p>
            <a:pPr indent="-342900" lvl="0" marL="457200" rtl="0" algn="l">
              <a:spcBef>
                <a:spcPts val="0"/>
              </a:spcBef>
              <a:spcAft>
                <a:spcPts val="0"/>
              </a:spcAft>
              <a:buSzPts val="1800"/>
              <a:buChar char="●"/>
            </a:pPr>
            <a:r>
              <a:rPr lang="en"/>
              <a:t>LoRA</a:t>
            </a:r>
            <a:endParaRPr/>
          </a:p>
          <a:p>
            <a:pPr indent="-342900" lvl="0" marL="457200" rtl="0" algn="l">
              <a:spcBef>
                <a:spcPts val="0"/>
              </a:spcBef>
              <a:spcAft>
                <a:spcPts val="0"/>
              </a:spcAft>
              <a:buSzPts val="1800"/>
              <a:buChar char="●"/>
            </a:pPr>
            <a:r>
              <a:rPr lang="en"/>
              <a:t>Multiclass/Multilabel classification tasks, Image-text retrieval tasks</a:t>
            </a:r>
            <a:endParaRPr/>
          </a:p>
          <a:p>
            <a:pPr indent="-342900" lvl="0" marL="457200" rtl="0" algn="l">
              <a:spcBef>
                <a:spcPts val="0"/>
              </a:spcBef>
              <a:spcAft>
                <a:spcPts val="0"/>
              </a:spcAft>
              <a:buSzPts val="1800"/>
              <a:buChar char="●"/>
            </a:pPr>
            <a:r>
              <a:rPr lang="en"/>
              <a:t>Apply PEFT techniques to MedCLIP</a:t>
            </a:r>
            <a:endParaRPr/>
          </a:p>
          <a:p>
            <a:pPr indent="-342900" lvl="0" marL="457200" rtl="0" algn="l">
              <a:spcBef>
                <a:spcPts val="0"/>
              </a:spcBef>
              <a:spcAft>
                <a:spcPts val="0"/>
              </a:spcAft>
              <a:buSzPts val="1800"/>
              <a:buChar char="●"/>
            </a:pPr>
            <a:r>
              <a:rPr lang="en"/>
              <a:t>Different datasets (SIIM-ACR)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6"/>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66" name="Google Shape;66;p14"/>
          <p:cNvSpPr txBox="1"/>
          <p:nvPr>
            <p:ph idx="1" type="body"/>
          </p:nvPr>
        </p:nvSpPr>
        <p:spPr>
          <a:xfrm>
            <a:off x="311700" y="1358225"/>
            <a:ext cx="8520600" cy="2193000"/>
          </a:xfrm>
          <a:prstGeom prst="rect">
            <a:avLst/>
          </a:prstGeom>
        </p:spPr>
        <p:txBody>
          <a:bodyPr anchorCtr="0" anchor="t" bIns="91425" lIns="91425" spcFirstLastPara="1" rIns="91425" wrap="square" tIns="91425">
            <a:noAutofit/>
          </a:bodyPr>
          <a:lstStyle/>
          <a:p>
            <a:pPr indent="-295275" lvl="0" marL="457200" rtl="0" algn="l">
              <a:lnSpc>
                <a:spcPct val="95000"/>
              </a:lnSpc>
              <a:spcBef>
                <a:spcPts val="0"/>
              </a:spcBef>
              <a:spcAft>
                <a:spcPts val="0"/>
              </a:spcAft>
              <a:buSzPts val="1050"/>
              <a:buChar char="●"/>
            </a:pPr>
            <a:r>
              <a:rPr lang="en" sz="1050"/>
              <a:t>Adapting these pre-trained models to low-resource domains, such as medical imaging, remains challenging due to the scarcity of high-quality domain-specific data. </a:t>
            </a:r>
            <a:endParaRPr sz="1050"/>
          </a:p>
          <a:p>
            <a:pPr indent="-295275" lvl="0" marL="457200" rtl="0" algn="l">
              <a:lnSpc>
                <a:spcPct val="95000"/>
              </a:lnSpc>
              <a:spcBef>
                <a:spcPts val="0"/>
              </a:spcBef>
              <a:spcAft>
                <a:spcPts val="0"/>
              </a:spcAft>
              <a:buSzPts val="1050"/>
              <a:buChar char="●"/>
            </a:pPr>
            <a:r>
              <a:rPr lang="en" sz="1050"/>
              <a:t>The original dataset for pre-training the Contrastive Language-Image Pre-training (CLIP) model used 400 million image-text pairs from the internet. In comparison, datasets in the medical domains such as radiology contain merely 81,000 image-text pairs. </a:t>
            </a:r>
            <a:endParaRPr sz="1050"/>
          </a:p>
          <a:p>
            <a:pPr indent="-295275" lvl="0" marL="457200" rtl="0" algn="l">
              <a:lnSpc>
                <a:spcPct val="95000"/>
              </a:lnSpc>
              <a:spcBef>
                <a:spcPts val="0"/>
              </a:spcBef>
              <a:spcAft>
                <a:spcPts val="0"/>
              </a:spcAft>
              <a:buSzPts val="1050"/>
              <a:buChar char="●"/>
            </a:pPr>
            <a:r>
              <a:rPr lang="en" sz="1050"/>
              <a:t>Furthermore, distribution of domain-specific language and visual data is inherently different than the general internet data. This requires the user to either fine-tune the models to align the pretrained representations for downstream tasks on these domains or pre-train from scratch using a carefully curated low-resource dataset challenging due to the scarcity of high-quality domain-specific data.</a:t>
            </a:r>
            <a:endParaRPr sz="1050"/>
          </a:p>
          <a:p>
            <a:pPr indent="0" lvl="0" marL="0" rtl="0" algn="l">
              <a:lnSpc>
                <a:spcPct val="95000"/>
              </a:lnSpc>
              <a:spcBef>
                <a:spcPts val="1200"/>
              </a:spcBef>
              <a:spcAft>
                <a:spcPts val="0"/>
              </a:spcAft>
              <a:buNone/>
            </a:pPr>
            <a:r>
              <a:rPr lang="en" sz="1050"/>
              <a:t>Our goal is to benchmark and potentially propose an improvement to CLIP’s performance in medical image-text retrieval, zero-shot and few-shot classification tasks, particularly for datasets which contain diverse medical imagery and rich textual annotations. These datasets provide an ideal testing ground for examining the impact of domain adaptation in VLMs, enabling us to analyze and improve CLIP’s image-text retrieval and semantic understanding in the medical domain. </a:t>
            </a:r>
            <a:endParaRPr sz="1050"/>
          </a:p>
          <a:p>
            <a:pPr indent="0" lvl="0" marL="0" rtl="0" algn="l">
              <a:lnSpc>
                <a:spcPct val="95000"/>
              </a:lnSpc>
              <a:spcBef>
                <a:spcPts val="1200"/>
              </a:spcBef>
              <a:spcAft>
                <a:spcPts val="1200"/>
              </a:spcAft>
              <a:buNone/>
            </a:pPr>
            <a:r>
              <a:t/>
            </a:r>
            <a:endParaRPr sz="105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CLIP</a:t>
            </a:r>
            <a:endParaRPr/>
          </a:p>
        </p:txBody>
      </p:sp>
      <p:sp>
        <p:nvSpPr>
          <p:cNvPr id="72" name="Google Shape;72;p15"/>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275"/>
              <a:buNone/>
            </a:pPr>
            <a:r>
              <a:rPr lang="en" sz="950"/>
              <a:t>A pioneering framework aligning images and text in a shared latent space.</a:t>
            </a:r>
            <a:endParaRPr sz="950"/>
          </a:p>
          <a:p>
            <a:pPr indent="0" lvl="0" marL="0" rtl="0" algn="l">
              <a:lnSpc>
                <a:spcPct val="105000"/>
              </a:lnSpc>
              <a:spcBef>
                <a:spcPts val="1200"/>
              </a:spcBef>
              <a:spcAft>
                <a:spcPts val="0"/>
              </a:spcAft>
              <a:buSzPts val="275"/>
              <a:buNone/>
            </a:pPr>
            <a:r>
              <a:rPr b="1" lang="en" sz="1200"/>
              <a:t>Training Approach:</a:t>
            </a:r>
            <a:endParaRPr b="1" sz="1200"/>
          </a:p>
          <a:p>
            <a:pPr indent="-288925" lvl="0" marL="457200" rtl="0" algn="l">
              <a:lnSpc>
                <a:spcPct val="105000"/>
              </a:lnSpc>
              <a:spcBef>
                <a:spcPts val="1200"/>
              </a:spcBef>
              <a:spcAft>
                <a:spcPts val="0"/>
              </a:spcAft>
              <a:buSzPts val="950"/>
              <a:buChar char="●"/>
            </a:pPr>
            <a:r>
              <a:rPr lang="en" sz="950"/>
              <a:t>Leveraged 400 million image-text pairs.</a:t>
            </a:r>
            <a:endParaRPr sz="950"/>
          </a:p>
          <a:p>
            <a:pPr indent="-288925" lvl="0" marL="457200" rtl="0" algn="l">
              <a:lnSpc>
                <a:spcPct val="105000"/>
              </a:lnSpc>
              <a:spcBef>
                <a:spcPts val="0"/>
              </a:spcBef>
              <a:spcAft>
                <a:spcPts val="0"/>
              </a:spcAft>
              <a:buSzPts val="950"/>
              <a:buChar char="●"/>
            </a:pPr>
            <a:r>
              <a:rPr lang="en" sz="950"/>
              <a:t>Trained with contrastive learning to predict correct image-text pairings.</a:t>
            </a:r>
            <a:endParaRPr sz="950"/>
          </a:p>
          <a:p>
            <a:pPr indent="0" lvl="0" marL="0" rtl="0" algn="l">
              <a:lnSpc>
                <a:spcPct val="105000"/>
              </a:lnSpc>
              <a:spcBef>
                <a:spcPts val="1200"/>
              </a:spcBef>
              <a:spcAft>
                <a:spcPts val="0"/>
              </a:spcAft>
              <a:buSzPts val="275"/>
              <a:buNone/>
            </a:pPr>
            <a:r>
              <a:rPr b="1" lang="en" sz="1200"/>
              <a:t>Zero-Shot Capabilities:</a:t>
            </a:r>
            <a:endParaRPr b="1" sz="1200"/>
          </a:p>
          <a:p>
            <a:pPr indent="-288925" lvl="0" marL="457200" rtl="0" algn="l">
              <a:lnSpc>
                <a:spcPct val="105000"/>
              </a:lnSpc>
              <a:spcBef>
                <a:spcPts val="1200"/>
              </a:spcBef>
              <a:spcAft>
                <a:spcPts val="0"/>
              </a:spcAft>
              <a:buSzPts val="950"/>
              <a:buChar char="●"/>
            </a:pPr>
            <a:r>
              <a:rPr lang="en" sz="950"/>
              <a:t>Performs tasks without fine-tuning by leveraging natural language prompts.</a:t>
            </a:r>
            <a:endParaRPr sz="950"/>
          </a:p>
          <a:p>
            <a:pPr indent="-288925" lvl="0" marL="457200" rtl="0" algn="l">
              <a:lnSpc>
                <a:spcPct val="105000"/>
              </a:lnSpc>
              <a:spcBef>
                <a:spcPts val="0"/>
              </a:spcBef>
              <a:spcAft>
                <a:spcPts val="0"/>
              </a:spcAft>
              <a:buSzPts val="950"/>
              <a:buChar char="●"/>
            </a:pPr>
            <a:r>
              <a:rPr lang="en" sz="950"/>
              <a:t>Example: "A photo of a cat" enables classification without task-specific training.</a:t>
            </a:r>
            <a:endParaRPr sz="950"/>
          </a:p>
          <a:p>
            <a:pPr indent="0" lvl="0" marL="0" rtl="0" algn="l">
              <a:lnSpc>
                <a:spcPct val="105000"/>
              </a:lnSpc>
              <a:spcBef>
                <a:spcPts val="1200"/>
              </a:spcBef>
              <a:spcAft>
                <a:spcPts val="0"/>
              </a:spcAft>
              <a:buSzPts val="275"/>
              <a:buNone/>
            </a:pPr>
            <a:r>
              <a:rPr b="1" lang="en" sz="1200"/>
              <a:t>Limitations in Specialized Domains:</a:t>
            </a:r>
            <a:endParaRPr b="1" sz="1200"/>
          </a:p>
          <a:p>
            <a:pPr indent="-288925" lvl="0" marL="457200" rtl="0" algn="l">
              <a:lnSpc>
                <a:spcPct val="105000"/>
              </a:lnSpc>
              <a:spcBef>
                <a:spcPts val="1200"/>
              </a:spcBef>
              <a:spcAft>
                <a:spcPts val="0"/>
              </a:spcAft>
              <a:buSzPts val="950"/>
              <a:buChar char="●"/>
            </a:pPr>
            <a:r>
              <a:rPr lang="en" sz="950"/>
              <a:t>Struggles with domain-specific vocabulary and semantics (e.g., medical terms, scientific imaging).</a:t>
            </a:r>
            <a:endParaRPr sz="950"/>
          </a:p>
          <a:p>
            <a:pPr indent="-288925" lvl="0" marL="457200" rtl="0" algn="l">
              <a:lnSpc>
                <a:spcPct val="105000"/>
              </a:lnSpc>
              <a:spcBef>
                <a:spcPts val="0"/>
              </a:spcBef>
              <a:spcAft>
                <a:spcPts val="0"/>
              </a:spcAft>
              <a:buSzPts val="950"/>
              <a:buChar char="●"/>
            </a:pPr>
            <a:r>
              <a:rPr lang="en" sz="950"/>
              <a:t>Performance degrades when adapting to tasks outside the pretraining distribution.</a:t>
            </a:r>
            <a:endParaRPr sz="950"/>
          </a:p>
          <a:p>
            <a:pPr indent="0" lvl="0" marL="0" rtl="0" algn="l">
              <a:lnSpc>
                <a:spcPct val="105000"/>
              </a:lnSpc>
              <a:spcBef>
                <a:spcPts val="1200"/>
              </a:spcBef>
              <a:spcAft>
                <a:spcPts val="0"/>
              </a:spcAft>
              <a:buSzPts val="275"/>
              <a:buNone/>
            </a:pPr>
            <a:r>
              <a:rPr b="1" lang="en" sz="1200"/>
              <a:t>Adaptation Techniques:</a:t>
            </a:r>
            <a:endParaRPr b="1" sz="1200"/>
          </a:p>
          <a:p>
            <a:pPr indent="0" lvl="0" marL="0" rtl="0" algn="l">
              <a:lnSpc>
                <a:spcPct val="105000"/>
              </a:lnSpc>
              <a:spcBef>
                <a:spcPts val="1200"/>
              </a:spcBef>
              <a:spcAft>
                <a:spcPts val="0"/>
              </a:spcAft>
              <a:buSzPts val="275"/>
              <a:buNone/>
            </a:pPr>
            <a:r>
              <a:rPr lang="en" sz="950"/>
              <a:t>Prompt tuning and fine-tuning small modules like CLIP Adapter improve domain-specific performance.</a:t>
            </a:r>
            <a:endParaRPr sz="950"/>
          </a:p>
          <a:p>
            <a:pPr indent="0" lvl="0" marL="0" rtl="0" algn="l">
              <a:lnSpc>
                <a:spcPct val="105000"/>
              </a:lnSpc>
              <a:spcBef>
                <a:spcPts val="1200"/>
              </a:spcBef>
              <a:spcAft>
                <a:spcPts val="0"/>
              </a:spcAft>
              <a:buSzPts val="275"/>
              <a:buNone/>
            </a:pPr>
            <a:r>
              <a:t/>
            </a:r>
            <a:endParaRPr sz="950"/>
          </a:p>
          <a:p>
            <a:pPr indent="0" lvl="0" marL="0" rtl="0" algn="l">
              <a:lnSpc>
                <a:spcPct val="105000"/>
              </a:lnSpc>
              <a:spcBef>
                <a:spcPts val="1200"/>
              </a:spcBef>
              <a:spcAft>
                <a:spcPts val="1200"/>
              </a:spcAft>
              <a:buSzPts val="275"/>
              <a:buNone/>
            </a:pPr>
            <a:r>
              <a:t/>
            </a:r>
            <a:endParaRPr sz="95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Related Work - Medical VLMs</a:t>
            </a:r>
            <a:endParaRPr/>
          </a:p>
        </p:txBody>
      </p:sp>
      <p:sp>
        <p:nvSpPr>
          <p:cNvPr id="78" name="Google Shape;78;p16"/>
          <p:cNvSpPr txBox="1"/>
          <p:nvPr>
            <p:ph idx="1" type="body"/>
          </p:nvPr>
        </p:nvSpPr>
        <p:spPr>
          <a:xfrm>
            <a:off x="311700" y="1063025"/>
            <a:ext cx="8520600" cy="35796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358"/>
              <a:buNone/>
            </a:pPr>
            <a:r>
              <a:rPr b="1" lang="en" sz="1200"/>
              <a:t>Adapting VLMs for Medical Domains:</a:t>
            </a:r>
            <a:endParaRPr b="1" sz="1200"/>
          </a:p>
          <a:p>
            <a:pPr indent="-295275" lvl="0" marL="457200" rtl="0" algn="l">
              <a:lnSpc>
                <a:spcPct val="95000"/>
              </a:lnSpc>
              <a:spcBef>
                <a:spcPts val="1200"/>
              </a:spcBef>
              <a:spcAft>
                <a:spcPts val="0"/>
              </a:spcAft>
              <a:buSzPts val="1050"/>
              <a:buChar char="●"/>
            </a:pPr>
            <a:r>
              <a:rPr lang="en" sz="1050"/>
              <a:t>High demand for precise and reliable systems in medical imaging (e.g., X-rays, CT scans).</a:t>
            </a:r>
            <a:endParaRPr sz="1050"/>
          </a:p>
          <a:p>
            <a:pPr indent="0" lvl="0" marL="0" rtl="0" algn="l">
              <a:lnSpc>
                <a:spcPct val="95000"/>
              </a:lnSpc>
              <a:spcBef>
                <a:spcPts val="1200"/>
              </a:spcBef>
              <a:spcAft>
                <a:spcPts val="0"/>
              </a:spcAft>
              <a:buSzPts val="358"/>
              <a:buNone/>
            </a:pPr>
            <a:r>
              <a:rPr b="1" lang="en" sz="1200"/>
              <a:t>Challenges:</a:t>
            </a:r>
            <a:endParaRPr b="1" sz="1200"/>
          </a:p>
          <a:p>
            <a:pPr indent="-295275" lvl="0" marL="457200" rtl="0" algn="l">
              <a:lnSpc>
                <a:spcPct val="95000"/>
              </a:lnSpc>
              <a:spcBef>
                <a:spcPts val="1200"/>
              </a:spcBef>
              <a:spcAft>
                <a:spcPts val="0"/>
              </a:spcAft>
              <a:buSzPts val="1050"/>
              <a:buChar char="●"/>
            </a:pPr>
            <a:r>
              <a:rPr lang="en" sz="1050"/>
              <a:t>Medical datasets are limited in scale and require expert annotation.</a:t>
            </a:r>
            <a:endParaRPr sz="1050"/>
          </a:p>
          <a:p>
            <a:pPr indent="-295275" lvl="0" marL="457200" rtl="0" algn="l">
              <a:lnSpc>
                <a:spcPct val="95000"/>
              </a:lnSpc>
              <a:spcBef>
                <a:spcPts val="0"/>
              </a:spcBef>
              <a:spcAft>
                <a:spcPts val="0"/>
              </a:spcAft>
              <a:buSzPts val="1050"/>
              <a:buChar char="●"/>
            </a:pPr>
            <a:r>
              <a:rPr lang="en" sz="1050"/>
              <a:t>High variance in imaging modalities and pathologies.</a:t>
            </a:r>
            <a:endParaRPr sz="1050"/>
          </a:p>
          <a:p>
            <a:pPr indent="0" lvl="0" marL="0" rtl="0" algn="l">
              <a:lnSpc>
                <a:spcPct val="95000"/>
              </a:lnSpc>
              <a:spcBef>
                <a:spcPts val="1200"/>
              </a:spcBef>
              <a:spcAft>
                <a:spcPts val="0"/>
              </a:spcAft>
              <a:buSzPts val="358"/>
              <a:buNone/>
            </a:pPr>
            <a:r>
              <a:rPr b="1" lang="en" sz="1200"/>
              <a:t>Existing Approaches:</a:t>
            </a:r>
            <a:endParaRPr b="1" sz="1200"/>
          </a:p>
          <a:p>
            <a:pPr indent="-295275" lvl="0" marL="457200" rtl="0" algn="l">
              <a:lnSpc>
                <a:spcPct val="95000"/>
              </a:lnSpc>
              <a:spcBef>
                <a:spcPts val="1200"/>
              </a:spcBef>
              <a:spcAft>
                <a:spcPts val="0"/>
              </a:spcAft>
              <a:buSzPts val="1050"/>
              <a:buChar char="●"/>
            </a:pPr>
            <a:r>
              <a:rPr b="1" i="1" lang="en" sz="1050"/>
              <a:t>MedCLIP</a:t>
            </a:r>
            <a:r>
              <a:rPr lang="en" sz="1050"/>
              <a:t>: Extends CLIP’s architecture with medical-specific pretraining. </a:t>
            </a:r>
            <a:endParaRPr sz="1050"/>
          </a:p>
          <a:p>
            <a:pPr indent="-295275" lvl="0" marL="457200" rtl="0" algn="l">
              <a:lnSpc>
                <a:spcPct val="95000"/>
              </a:lnSpc>
              <a:spcBef>
                <a:spcPts val="0"/>
              </a:spcBef>
              <a:spcAft>
                <a:spcPts val="0"/>
              </a:spcAft>
              <a:buSzPts val="1050"/>
              <a:buChar char="●"/>
            </a:pPr>
            <a:r>
              <a:rPr b="1" i="1" lang="en" sz="1050"/>
              <a:t>BioViL:</a:t>
            </a:r>
            <a:r>
              <a:rPr lang="en" sz="1050"/>
              <a:t> Fine-tunes VLMs for biological imaging and text analysis.</a:t>
            </a:r>
            <a:endParaRPr sz="1050"/>
          </a:p>
          <a:p>
            <a:pPr indent="0" lvl="0" marL="0" rtl="0" algn="l">
              <a:lnSpc>
                <a:spcPct val="95000"/>
              </a:lnSpc>
              <a:spcBef>
                <a:spcPts val="1200"/>
              </a:spcBef>
              <a:spcAft>
                <a:spcPts val="0"/>
              </a:spcAft>
              <a:buSzPts val="358"/>
              <a:buNone/>
            </a:pPr>
            <a:r>
              <a:rPr b="1" lang="en" sz="1200"/>
              <a:t>Success Stories:</a:t>
            </a:r>
            <a:endParaRPr b="1" sz="1200"/>
          </a:p>
          <a:p>
            <a:pPr indent="-295275" lvl="0" marL="457200" rtl="0" algn="l">
              <a:lnSpc>
                <a:spcPct val="95000"/>
              </a:lnSpc>
              <a:spcBef>
                <a:spcPts val="1200"/>
              </a:spcBef>
              <a:spcAft>
                <a:spcPts val="0"/>
              </a:spcAft>
              <a:buSzPts val="1050"/>
              <a:buChar char="●"/>
            </a:pPr>
            <a:r>
              <a:rPr lang="en" sz="1050"/>
              <a:t>Improved accuracy in disease classification and report generation tasks.</a:t>
            </a:r>
            <a:endParaRPr sz="1050"/>
          </a:p>
          <a:p>
            <a:pPr indent="-295275" lvl="0" marL="457200" rtl="0" algn="l">
              <a:lnSpc>
                <a:spcPct val="95000"/>
              </a:lnSpc>
              <a:spcBef>
                <a:spcPts val="0"/>
              </a:spcBef>
              <a:spcAft>
                <a:spcPts val="0"/>
              </a:spcAft>
              <a:buSzPts val="1050"/>
              <a:buChar char="●"/>
            </a:pPr>
            <a:r>
              <a:rPr lang="en" sz="1050"/>
              <a:t>Enhanced retrieval of similar cases for diagnostic support.</a:t>
            </a:r>
            <a:endParaRPr sz="1050"/>
          </a:p>
          <a:p>
            <a:pPr indent="0" lvl="0" marL="0" rtl="0" algn="l">
              <a:lnSpc>
                <a:spcPct val="95000"/>
              </a:lnSpc>
              <a:spcBef>
                <a:spcPts val="1200"/>
              </a:spcBef>
              <a:spcAft>
                <a:spcPts val="0"/>
              </a:spcAft>
              <a:buSzPts val="358"/>
              <a:buNone/>
            </a:pPr>
            <a:r>
              <a:rPr b="1" lang="en" sz="1200"/>
              <a:t>Opportunities:</a:t>
            </a:r>
            <a:endParaRPr b="1" sz="1200"/>
          </a:p>
          <a:p>
            <a:pPr indent="-295275" lvl="0" marL="457200" rtl="0" algn="l">
              <a:lnSpc>
                <a:spcPct val="95000"/>
              </a:lnSpc>
              <a:spcBef>
                <a:spcPts val="1200"/>
              </a:spcBef>
              <a:spcAft>
                <a:spcPts val="0"/>
              </a:spcAft>
              <a:buSzPts val="1050"/>
              <a:buChar char="●"/>
            </a:pPr>
            <a:r>
              <a:rPr lang="en" sz="1050"/>
              <a:t>Explore lightweight adaptation methods like CoOp and CLIP Adapter to complement domain-specific pretraining.</a:t>
            </a:r>
            <a:endParaRPr sz="1050"/>
          </a:p>
          <a:p>
            <a:pPr indent="0" lvl="0" marL="0" rtl="0" algn="l">
              <a:lnSpc>
                <a:spcPct val="95000"/>
              </a:lnSpc>
              <a:spcBef>
                <a:spcPts val="1200"/>
              </a:spcBef>
              <a:spcAft>
                <a:spcPts val="1200"/>
              </a:spcAft>
              <a:buSzPts val="358"/>
              <a:buNone/>
            </a:pPr>
            <a:r>
              <a:t/>
            </a:r>
            <a:endParaRPr sz="95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2591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Need for better prompts</a:t>
            </a:r>
            <a:endParaRPr/>
          </a:p>
        </p:txBody>
      </p:sp>
      <p:sp>
        <p:nvSpPr>
          <p:cNvPr id="84" name="Google Shape;84;p17"/>
          <p:cNvSpPr txBox="1"/>
          <p:nvPr>
            <p:ph idx="1" type="body"/>
          </p:nvPr>
        </p:nvSpPr>
        <p:spPr>
          <a:xfrm>
            <a:off x="311700" y="1017725"/>
            <a:ext cx="7584300" cy="3508500"/>
          </a:xfrm>
          <a:prstGeom prst="rect">
            <a:avLst/>
          </a:prstGeom>
        </p:spPr>
        <p:txBody>
          <a:bodyPr anchorCtr="0" anchor="t" bIns="91425" lIns="91425" spcFirstLastPara="1" rIns="91425" wrap="square" tIns="91425">
            <a:normAutofit fontScale="70000" lnSpcReduction="20000"/>
          </a:bodyPr>
          <a:lstStyle/>
          <a:p>
            <a:pPr indent="0" lvl="0" marL="0" rtl="0" algn="l">
              <a:lnSpc>
                <a:spcPct val="115000"/>
              </a:lnSpc>
              <a:spcBef>
                <a:spcPts val="0"/>
              </a:spcBef>
              <a:spcAft>
                <a:spcPts val="0"/>
              </a:spcAft>
              <a:buNone/>
            </a:pPr>
            <a:r>
              <a:rPr lang="en" sz="2000"/>
              <a:t>Contrastive pre-training objective</a:t>
            </a:r>
            <a:br>
              <a:rPr lang="en"/>
            </a:br>
            <a:r>
              <a:rPr lang="en"/>
              <a:t>	</a:t>
            </a:r>
            <a:r>
              <a:rPr lang="en"/>
              <a:t>whether an image and a text belong together</a:t>
            </a:r>
            <a:br>
              <a:rPr lang="en"/>
            </a:br>
            <a:r>
              <a:rPr lang="en"/>
              <a:t>	used for</a:t>
            </a:r>
            <a:r>
              <a:rPr lang="en"/>
              <a:t> zero-shot image classification:  prompt = context + class token </a:t>
            </a:r>
            <a:endParaRPr/>
          </a:p>
          <a:p>
            <a:pPr indent="0" lvl="0" marL="0" rtl="0" algn="l">
              <a:lnSpc>
                <a:spcPct val="115000"/>
              </a:lnSpc>
              <a:spcBef>
                <a:spcPts val="1200"/>
              </a:spcBef>
              <a:spcAft>
                <a:spcPts val="0"/>
              </a:spcAft>
              <a:buNone/>
            </a:pPr>
            <a:r>
              <a:rPr b="1" lang="en" sz="2000"/>
              <a:t>Natural Language Supervision and </a:t>
            </a:r>
            <a:r>
              <a:rPr b="1" lang="en" sz="2000"/>
              <a:t>P</a:t>
            </a:r>
            <a:r>
              <a:rPr b="1" lang="en" sz="2000"/>
              <a:t>olysemy</a:t>
            </a:r>
            <a:br>
              <a:rPr lang="en"/>
            </a:br>
            <a:r>
              <a:rPr lang="en"/>
              <a:t>- When the name of a class is the only information provided to CLIP’s text encoder it is unable to differentiate which word sense is meant due to the lack of context. In some cases multiple meanings of the same word might be included as different classes in the same dataset! This happens in ImageNet which contains both construction cranes and cranes that fly!</a:t>
            </a:r>
            <a:endParaRPr/>
          </a:p>
          <a:p>
            <a:pPr indent="0" lvl="0" marL="0" rtl="0" algn="l">
              <a:lnSpc>
                <a:spcPct val="115000"/>
              </a:lnSpc>
              <a:spcBef>
                <a:spcPts val="1200"/>
              </a:spcBef>
              <a:spcAft>
                <a:spcPts val="0"/>
              </a:spcAft>
              <a:buNone/>
            </a:pPr>
            <a:r>
              <a:rPr lang="en"/>
              <a:t>- </a:t>
            </a:r>
            <a:r>
              <a:rPr lang="en"/>
              <a:t>Pre-training data does not map an image to a single word but </a:t>
            </a:r>
            <a:br>
              <a:rPr lang="en"/>
            </a:br>
            <a:r>
              <a:rPr lang="en"/>
              <a:t>entire sentences use prompts like “</a:t>
            </a:r>
            <a:r>
              <a:rPr lang="en"/>
              <a:t>A photo of a {label}”.</a:t>
            </a:r>
            <a:endParaRPr/>
          </a:p>
          <a:p>
            <a:pPr indent="0" lvl="0" marL="0" rtl="0" algn="l">
              <a:lnSpc>
                <a:spcPct val="115000"/>
              </a:lnSpc>
              <a:spcBef>
                <a:spcPts val="1200"/>
              </a:spcBef>
              <a:spcAft>
                <a:spcPts val="1200"/>
              </a:spcAft>
              <a:buNone/>
            </a:pPr>
            <a:r>
              <a:rPr b="1" lang="en" sz="2000"/>
              <a:t>C</a:t>
            </a:r>
            <a:r>
              <a:rPr b="1" lang="en" sz="2000"/>
              <a:t>ontext is important!</a:t>
            </a:r>
            <a:br>
              <a:rPr b="1" lang="en"/>
            </a:br>
            <a:r>
              <a:rPr b="1" lang="en"/>
              <a:t>Customizing</a:t>
            </a:r>
            <a:r>
              <a:rPr lang="en"/>
              <a:t> </a:t>
            </a:r>
            <a:r>
              <a:rPr lang="en"/>
              <a:t>the</a:t>
            </a:r>
            <a:r>
              <a:rPr lang="en"/>
              <a:t> </a:t>
            </a:r>
            <a:r>
              <a:rPr lang="en"/>
              <a:t>prompt</a:t>
            </a:r>
            <a:r>
              <a:rPr lang="en"/>
              <a:t> to each task/</a:t>
            </a:r>
            <a:r>
              <a:rPr b="1" lang="en"/>
              <a:t>dataset</a:t>
            </a:r>
            <a:r>
              <a:rPr lang="en"/>
              <a:t> by adding </a:t>
            </a:r>
            <a:br>
              <a:rPr lang="en"/>
            </a:br>
            <a:r>
              <a:rPr lang="en"/>
              <a:t>some context helps!</a:t>
            </a:r>
            <a:br>
              <a:rPr lang="en"/>
            </a:br>
            <a:r>
              <a:rPr lang="en"/>
              <a:t>- For example, using “A photo of a {label}, a type of pet.” </a:t>
            </a:r>
            <a:br>
              <a:rPr lang="en"/>
            </a:br>
            <a:r>
              <a:rPr lang="en"/>
              <a:t>for the Oxford-IIIT Pets dataset</a:t>
            </a:r>
            <a:endParaRPr/>
          </a:p>
        </p:txBody>
      </p:sp>
      <p:pic>
        <p:nvPicPr>
          <p:cNvPr id="85" name="Google Shape;85;p17"/>
          <p:cNvPicPr preferRelativeResize="0"/>
          <p:nvPr/>
        </p:nvPicPr>
        <p:blipFill>
          <a:blip r:embed="rId3">
            <a:alphaModFix/>
          </a:blip>
          <a:stretch>
            <a:fillRect/>
          </a:stretch>
        </p:blipFill>
        <p:spPr>
          <a:xfrm>
            <a:off x="4411675" y="3286775"/>
            <a:ext cx="4635750" cy="1724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Adapting VLMs - Context Optimisation (CoOp)</a:t>
            </a:r>
            <a:endParaRPr/>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Prompt Engineering vs. Soft prompt-tuning</a:t>
            </a:r>
            <a:endParaRPr/>
          </a:p>
          <a:p>
            <a:pPr indent="-307975" lvl="0" marL="457200" rtl="0" algn="l">
              <a:spcBef>
                <a:spcPts val="1200"/>
              </a:spcBef>
              <a:spcAft>
                <a:spcPts val="0"/>
              </a:spcAft>
              <a:buSzPts val="1250"/>
              <a:buChar char="-"/>
            </a:pPr>
            <a:r>
              <a:rPr lang="en" sz="1250"/>
              <a:t>Manual prompt engineering requires domain knowledge and is sub-optimal</a:t>
            </a:r>
            <a:endParaRPr sz="1250"/>
          </a:p>
          <a:p>
            <a:pPr indent="-307975" lvl="0" marL="457200" rtl="0" algn="l">
              <a:spcBef>
                <a:spcPts val="0"/>
              </a:spcBef>
              <a:spcAft>
                <a:spcPts val="0"/>
              </a:spcAft>
              <a:buSzPts val="1250"/>
              <a:buChar char="-"/>
            </a:pPr>
            <a:r>
              <a:rPr lang="en" sz="1250"/>
              <a:t>Context words are now a set of learnable context </a:t>
            </a:r>
            <a:r>
              <a:rPr lang="en" sz="1250"/>
              <a:t>vectors. Prompt = learnable context vectors + class token</a:t>
            </a:r>
            <a:endParaRPr sz="1250"/>
          </a:p>
          <a:p>
            <a:pPr indent="-307975" lvl="0" marL="457200" rtl="0" algn="l">
              <a:spcBef>
                <a:spcPts val="0"/>
              </a:spcBef>
              <a:spcAft>
                <a:spcPts val="0"/>
              </a:spcAft>
              <a:buSzPts val="1250"/>
              <a:buChar char="-"/>
            </a:pPr>
            <a:r>
              <a:rPr lang="en" sz="1250"/>
              <a:t>Pre-trained parameters are frozen and simple </a:t>
            </a:r>
            <a:r>
              <a:rPr lang="en" sz="1250"/>
              <a:t>cross-entropy loss to align the “soft” context vectors with the target task in a few-shot setting.</a:t>
            </a:r>
            <a:endParaRPr sz="1250"/>
          </a:p>
          <a:p>
            <a:pPr indent="-307975" lvl="0" marL="457200" rtl="0" algn="l">
              <a:spcBef>
                <a:spcPts val="0"/>
              </a:spcBef>
              <a:spcAft>
                <a:spcPts val="0"/>
              </a:spcAft>
              <a:buSzPts val="1250"/>
              <a:buChar char="-"/>
            </a:pPr>
            <a:r>
              <a:rPr lang="en" sz="1250"/>
              <a:t>By adjusting only the prompt embeddings, CoOp provides an efficient solution for adapting large VLMs to specific domains without extensive data.</a:t>
            </a:r>
            <a:endParaRPr sz="1250"/>
          </a:p>
          <a:p>
            <a:pPr indent="0" lvl="0" marL="0" rtl="0" algn="l">
              <a:spcBef>
                <a:spcPts val="1200"/>
              </a:spcBef>
              <a:spcAft>
                <a:spcPts val="0"/>
              </a:spcAft>
              <a:buNone/>
            </a:pPr>
            <a:r>
              <a:rPr b="1" lang="en" sz="1200"/>
              <a:t>Advantages in Low-Resource Domains:</a:t>
            </a:r>
            <a:endParaRPr b="1" sz="1200"/>
          </a:p>
          <a:p>
            <a:pPr indent="-304800" lvl="0" marL="457200" rtl="0" algn="l">
              <a:spcBef>
                <a:spcPts val="1200"/>
              </a:spcBef>
              <a:spcAft>
                <a:spcPts val="0"/>
              </a:spcAft>
              <a:buSzPts val="1200"/>
              <a:buChar char="-"/>
            </a:pPr>
            <a:r>
              <a:rPr lang="en" sz="1200"/>
              <a:t>If the pre-training contains enough knowledge, this can help extract </a:t>
            </a:r>
            <a:br>
              <a:rPr lang="en" sz="1200"/>
            </a:br>
            <a:r>
              <a:rPr lang="en" sz="1200"/>
              <a:t>maximum relevant information by learning the right context for the </a:t>
            </a:r>
            <a:br>
              <a:rPr lang="en" sz="1200"/>
            </a:br>
            <a:r>
              <a:rPr lang="en" sz="1200"/>
              <a:t>downstream domain.</a:t>
            </a:r>
            <a:endParaRPr sz="1200"/>
          </a:p>
          <a:p>
            <a:pPr indent="-304800" lvl="0" marL="457200" rtl="0" algn="l">
              <a:spcBef>
                <a:spcPts val="0"/>
              </a:spcBef>
              <a:spcAft>
                <a:spcPts val="0"/>
              </a:spcAft>
              <a:buSzPts val="1200"/>
              <a:buChar char="-"/>
            </a:pPr>
            <a:r>
              <a:rPr lang="en" sz="1200"/>
              <a:t>Eliminate task-specific pre-training, which is difficult because of data </a:t>
            </a:r>
            <a:br>
              <a:rPr lang="en" sz="1200"/>
            </a:br>
            <a:r>
              <a:rPr lang="en" sz="1200"/>
              <a:t>scarcity.</a:t>
            </a:r>
            <a:endParaRPr sz="1000"/>
          </a:p>
        </p:txBody>
      </p:sp>
      <p:pic>
        <p:nvPicPr>
          <p:cNvPr id="92" name="Google Shape;92;p18"/>
          <p:cNvPicPr preferRelativeResize="0"/>
          <p:nvPr/>
        </p:nvPicPr>
        <p:blipFill>
          <a:blip r:embed="rId3">
            <a:alphaModFix/>
          </a:blip>
          <a:stretch>
            <a:fillRect/>
          </a:stretch>
        </p:blipFill>
        <p:spPr>
          <a:xfrm>
            <a:off x="5572525" y="3099050"/>
            <a:ext cx="3571474" cy="1548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Need for few-shot adaptation in challenging domains</a:t>
            </a:r>
            <a:endParaRPr/>
          </a:p>
        </p:txBody>
      </p:sp>
      <p:sp>
        <p:nvSpPr>
          <p:cNvPr id="98" name="Google Shape;98;p19"/>
          <p:cNvSpPr txBox="1"/>
          <p:nvPr>
            <p:ph idx="1" type="body"/>
          </p:nvPr>
        </p:nvSpPr>
        <p:spPr>
          <a:xfrm>
            <a:off x="311700" y="1400350"/>
            <a:ext cx="8520600" cy="34164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sz="1250"/>
              <a:t>Z</a:t>
            </a:r>
            <a:r>
              <a:rPr lang="en" sz="1250"/>
              <a:t>ero-shot CLIP is quite weak on several specialized, complex, or abstract tasks such as </a:t>
            </a:r>
            <a:endParaRPr sz="1250"/>
          </a:p>
          <a:p>
            <a:pPr indent="-307975" lvl="0" marL="457200" rtl="0" algn="l">
              <a:lnSpc>
                <a:spcPct val="115000"/>
              </a:lnSpc>
              <a:spcBef>
                <a:spcPts val="1200"/>
              </a:spcBef>
              <a:spcAft>
                <a:spcPts val="0"/>
              </a:spcAft>
              <a:buSzPts val="1250"/>
              <a:buChar char="-"/>
            </a:pPr>
            <a:r>
              <a:rPr lang="en" sz="1250"/>
              <a:t>satellite image classification (EuroSAT and RESISC45), </a:t>
            </a:r>
            <a:endParaRPr sz="1250"/>
          </a:p>
          <a:p>
            <a:pPr indent="-307975" lvl="0" marL="457200" rtl="0" algn="l">
              <a:lnSpc>
                <a:spcPct val="115000"/>
              </a:lnSpc>
              <a:spcBef>
                <a:spcPts val="0"/>
              </a:spcBef>
              <a:spcAft>
                <a:spcPts val="0"/>
              </a:spcAft>
              <a:buSzPts val="1250"/>
              <a:buChar char="-"/>
            </a:pPr>
            <a:r>
              <a:rPr lang="en" sz="1250"/>
              <a:t>lymph node tumor detection (PatchCamelyon)</a:t>
            </a:r>
            <a:endParaRPr sz="1250"/>
          </a:p>
          <a:p>
            <a:pPr indent="-307975" lvl="0" marL="457200" rtl="0" algn="l">
              <a:lnSpc>
                <a:spcPct val="115000"/>
              </a:lnSpc>
              <a:spcBef>
                <a:spcPts val="0"/>
              </a:spcBef>
              <a:spcAft>
                <a:spcPts val="0"/>
              </a:spcAft>
              <a:buSzPts val="1250"/>
              <a:buChar char="-"/>
            </a:pPr>
            <a:r>
              <a:rPr lang="en" sz="1250"/>
              <a:t>counting objects in synthetic scenes (CLEVRCounts), </a:t>
            </a:r>
            <a:endParaRPr sz="1250"/>
          </a:p>
          <a:p>
            <a:pPr indent="-307975" lvl="0" marL="457200" rtl="0" algn="l">
              <a:lnSpc>
                <a:spcPct val="115000"/>
              </a:lnSpc>
              <a:spcBef>
                <a:spcPts val="0"/>
              </a:spcBef>
              <a:spcAft>
                <a:spcPts val="0"/>
              </a:spcAft>
              <a:buSzPts val="1250"/>
              <a:buChar char="-"/>
            </a:pPr>
            <a:r>
              <a:rPr lang="en" sz="1250"/>
              <a:t>self-driving related tasks such as German traffic sign recognition (GTSRB), </a:t>
            </a:r>
            <a:endParaRPr sz="1250"/>
          </a:p>
          <a:p>
            <a:pPr indent="-307975" lvl="0" marL="457200" rtl="0" algn="l">
              <a:lnSpc>
                <a:spcPct val="115000"/>
              </a:lnSpc>
              <a:spcBef>
                <a:spcPts val="0"/>
              </a:spcBef>
              <a:spcAft>
                <a:spcPts val="0"/>
              </a:spcAft>
              <a:buSzPts val="1250"/>
              <a:buChar char="-"/>
            </a:pPr>
            <a:r>
              <a:rPr lang="en" sz="1250"/>
              <a:t>recognizing distance to the nearest car (KITTI Distance),</a:t>
            </a:r>
            <a:endParaRPr sz="1250"/>
          </a:p>
          <a:p>
            <a:pPr indent="0" lvl="0" marL="0" rtl="0" algn="l">
              <a:lnSpc>
                <a:spcPct val="115000"/>
              </a:lnSpc>
              <a:spcBef>
                <a:spcPts val="1200"/>
              </a:spcBef>
              <a:spcAft>
                <a:spcPts val="0"/>
              </a:spcAft>
              <a:buNone/>
            </a:pPr>
            <a:r>
              <a:rPr lang="en" sz="1250"/>
              <a:t>while </a:t>
            </a:r>
            <a:r>
              <a:rPr b="1" lang="en" sz="1250"/>
              <a:t>non-expert humans</a:t>
            </a:r>
            <a:r>
              <a:rPr lang="en" sz="1250"/>
              <a:t> can robustly perform several of these tasks, such as counting, satellite image classification, and traffic sign recognition, suggesting need for few-shot transfer of CLIP.</a:t>
            </a:r>
            <a:endParaRPr sz="1250"/>
          </a:p>
          <a:p>
            <a:pPr indent="0" lvl="0" marL="0" rtl="0" algn="l">
              <a:lnSpc>
                <a:spcPct val="100000"/>
              </a:lnSpc>
              <a:spcBef>
                <a:spcPts val="1200"/>
              </a:spcBef>
              <a:spcAft>
                <a:spcPts val="1200"/>
              </a:spcAft>
              <a:buNone/>
            </a:pPr>
            <a:r>
              <a:rPr lang="en" sz="1250"/>
              <a:t>Especially for difficult tasks that a learner has no prior experience with, such as lymph node tumor classification few-shot transfer, is a meaningful evaluation for almost all humans (and possibly CLIP).</a:t>
            </a: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Adapting VLMs - CLIP Adapter</a:t>
            </a:r>
            <a:endParaRPr/>
          </a:p>
        </p:txBody>
      </p:sp>
      <p:sp>
        <p:nvSpPr>
          <p:cNvPr id="104" name="Google Shape;104;p20"/>
          <p:cNvSpPr txBox="1"/>
          <p:nvPr/>
        </p:nvSpPr>
        <p:spPr>
          <a:xfrm>
            <a:off x="546300" y="1010100"/>
            <a:ext cx="8286000" cy="31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3"/>
                </a:solidFill>
                <a:latin typeface="Proxima Nova"/>
                <a:ea typeface="Proxima Nova"/>
                <a:cs typeface="Proxima Nova"/>
                <a:sym typeface="Proxima Nova"/>
              </a:rPr>
              <a:t>What is CLIP-Adapter?</a:t>
            </a:r>
            <a:endParaRPr b="1">
              <a:solidFill>
                <a:schemeClr val="accent3"/>
              </a:solidFill>
              <a:latin typeface="Proxima Nova"/>
              <a:ea typeface="Proxima Nova"/>
              <a:cs typeface="Proxima Nova"/>
              <a:sym typeface="Proxima Nova"/>
            </a:endParaRPr>
          </a:p>
          <a:p>
            <a:pPr indent="-307975" lvl="0" marL="457200" rtl="0" algn="l">
              <a:spcBef>
                <a:spcPts val="0"/>
              </a:spcBef>
              <a:spcAft>
                <a:spcPts val="0"/>
              </a:spcAft>
              <a:buClr>
                <a:schemeClr val="accent3"/>
              </a:buClr>
              <a:buSzPts val="1250"/>
              <a:buFont typeface="Proxima Nova"/>
              <a:buChar char="-"/>
            </a:pPr>
            <a:r>
              <a:rPr lang="en" sz="1250">
                <a:solidFill>
                  <a:schemeClr val="accent3"/>
                </a:solidFill>
                <a:latin typeface="Proxima Nova"/>
                <a:ea typeface="Proxima Nova"/>
                <a:cs typeface="Proxima Nova"/>
                <a:sym typeface="Proxima Nova"/>
              </a:rPr>
              <a:t>Parameter efficient fine-tuning (PEFT) - instead of full fine-tuning, </a:t>
            </a:r>
            <a:r>
              <a:rPr lang="en" sz="1250">
                <a:solidFill>
                  <a:schemeClr val="accent3"/>
                </a:solidFill>
                <a:latin typeface="Proxima Nova"/>
                <a:ea typeface="Proxima Nova"/>
                <a:cs typeface="Proxima Nova"/>
                <a:sym typeface="Proxima Nova"/>
              </a:rPr>
              <a:t>introduce lightweight adapters with frozen backbones for few-shot learning </a:t>
            </a:r>
            <a:r>
              <a:rPr lang="en" sz="1250">
                <a:solidFill>
                  <a:schemeClr val="accent3"/>
                </a:solidFill>
                <a:latin typeface="Proxima Nova"/>
                <a:ea typeface="Proxima Nova"/>
                <a:cs typeface="Proxima Nova"/>
                <a:sym typeface="Proxima Nova"/>
              </a:rPr>
              <a:t> </a:t>
            </a:r>
            <a:endParaRPr sz="1250">
              <a:solidFill>
                <a:schemeClr val="accent3"/>
              </a:solidFill>
              <a:latin typeface="Proxima Nova"/>
              <a:ea typeface="Proxima Nova"/>
              <a:cs typeface="Proxima Nova"/>
              <a:sym typeface="Proxima Nova"/>
            </a:endParaRPr>
          </a:p>
          <a:p>
            <a:pPr indent="-307975" lvl="0" marL="457200" rtl="0" algn="l">
              <a:spcBef>
                <a:spcPts val="0"/>
              </a:spcBef>
              <a:spcAft>
                <a:spcPts val="0"/>
              </a:spcAft>
              <a:buClr>
                <a:schemeClr val="accent3"/>
              </a:buClr>
              <a:buSzPts val="1250"/>
              <a:buFont typeface="Proxima Nova"/>
              <a:buChar char="-"/>
            </a:pPr>
            <a:r>
              <a:rPr lang="en" sz="1250">
                <a:solidFill>
                  <a:schemeClr val="accent3"/>
                </a:solidFill>
                <a:latin typeface="Proxima Nova"/>
                <a:ea typeface="Proxima Nova"/>
                <a:cs typeface="Proxima Nova"/>
                <a:sym typeface="Proxima Nova"/>
              </a:rPr>
              <a:t>Unlike previous works inserting adapters to all layers of the language backbone, only two linear layers are inserted after the last layer of the vision/language backbone</a:t>
            </a:r>
            <a:endParaRPr sz="1250">
              <a:solidFill>
                <a:schemeClr val="accent3"/>
              </a:solidFill>
              <a:latin typeface="Proxima Nova"/>
              <a:ea typeface="Proxima Nova"/>
              <a:cs typeface="Proxima Nova"/>
              <a:sym typeface="Proxima Nova"/>
            </a:endParaRPr>
          </a:p>
          <a:p>
            <a:pPr indent="-307975" lvl="0" marL="457200" rtl="0" algn="l">
              <a:spcBef>
                <a:spcPts val="0"/>
              </a:spcBef>
              <a:spcAft>
                <a:spcPts val="0"/>
              </a:spcAft>
              <a:buClr>
                <a:schemeClr val="accent3"/>
              </a:buClr>
              <a:buSzPts val="1250"/>
              <a:buFont typeface="Proxima Nova"/>
              <a:buChar char="-"/>
            </a:pPr>
            <a:r>
              <a:rPr lang="en" sz="1250">
                <a:solidFill>
                  <a:schemeClr val="accent3"/>
                </a:solidFill>
                <a:latin typeface="Proxima Nova"/>
                <a:ea typeface="Proxima Nova"/>
                <a:cs typeface="Proxima Nova"/>
                <a:sym typeface="Proxima Nova"/>
              </a:rPr>
              <a:t>Mixes the original zero-shot visual/language embedding with the corresponding fine-tuning feature using a residual connection</a:t>
            </a:r>
            <a:endParaRPr sz="125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1250">
              <a:solidFill>
                <a:schemeClr val="accent3"/>
              </a:solidFill>
              <a:latin typeface="Proxima Nova"/>
              <a:ea typeface="Proxima Nova"/>
              <a:cs typeface="Proxima Nova"/>
              <a:sym typeface="Proxima Nova"/>
            </a:endParaRPr>
          </a:p>
          <a:p>
            <a:pPr indent="0" lvl="0" marL="0" rtl="0" algn="l">
              <a:spcBef>
                <a:spcPts val="0"/>
              </a:spcBef>
              <a:spcAft>
                <a:spcPts val="0"/>
              </a:spcAft>
              <a:buNone/>
            </a:pPr>
            <a:r>
              <a:rPr b="1" lang="en">
                <a:solidFill>
                  <a:schemeClr val="accent3"/>
                </a:solidFill>
                <a:latin typeface="Proxima Nova"/>
                <a:ea typeface="Proxima Nova"/>
                <a:cs typeface="Proxima Nova"/>
                <a:sym typeface="Proxima Nova"/>
              </a:rPr>
              <a:t>For Low-Resource Domains</a:t>
            </a:r>
            <a:endParaRPr b="1">
              <a:solidFill>
                <a:schemeClr val="accent3"/>
              </a:solidFill>
              <a:latin typeface="Proxima Nova"/>
              <a:ea typeface="Proxima Nova"/>
              <a:cs typeface="Proxima Nova"/>
              <a:sym typeface="Proxima Nova"/>
            </a:endParaRPr>
          </a:p>
          <a:p>
            <a:pPr indent="-307975" lvl="0" marL="457200" rtl="0" algn="l">
              <a:spcBef>
                <a:spcPts val="0"/>
              </a:spcBef>
              <a:spcAft>
                <a:spcPts val="0"/>
              </a:spcAft>
              <a:buClr>
                <a:schemeClr val="accent3"/>
              </a:buClr>
              <a:buSzPts val="1250"/>
              <a:buFont typeface="Proxima Nova"/>
              <a:buChar char="-"/>
            </a:pPr>
            <a:r>
              <a:rPr lang="en" sz="1250">
                <a:solidFill>
                  <a:schemeClr val="accent3"/>
                </a:solidFill>
                <a:latin typeface="Proxima Nova"/>
                <a:ea typeface="Proxima Nova"/>
                <a:cs typeface="Proxima Nova"/>
                <a:sym typeface="Proxima Nova"/>
              </a:rPr>
              <a:t>Adapts pretrained features to the new domain</a:t>
            </a:r>
            <a:endParaRPr sz="1250">
              <a:solidFill>
                <a:schemeClr val="accent3"/>
              </a:solidFill>
              <a:latin typeface="Proxima Nova"/>
              <a:ea typeface="Proxima Nova"/>
              <a:cs typeface="Proxima Nova"/>
              <a:sym typeface="Proxima Nova"/>
            </a:endParaRPr>
          </a:p>
          <a:p>
            <a:pPr indent="-307975" lvl="0" marL="457200" rtl="0" algn="l">
              <a:spcBef>
                <a:spcPts val="0"/>
              </a:spcBef>
              <a:spcAft>
                <a:spcPts val="0"/>
              </a:spcAft>
              <a:buClr>
                <a:schemeClr val="accent3"/>
              </a:buClr>
              <a:buSzPts val="1250"/>
              <a:buFont typeface="Proxima Nova"/>
              <a:buChar char="-"/>
            </a:pPr>
            <a:r>
              <a:rPr lang="en" sz="1250">
                <a:solidFill>
                  <a:schemeClr val="accent3"/>
                </a:solidFill>
                <a:latin typeface="Proxima Nova"/>
                <a:ea typeface="Proxima Nova"/>
                <a:cs typeface="Proxima Nova"/>
                <a:sym typeface="Proxima Nova"/>
              </a:rPr>
              <a:t>Prevents the overfitting problem of few-shot learning because of less parameters</a:t>
            </a:r>
            <a:endParaRPr sz="125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125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1250">
              <a:solidFill>
                <a:schemeClr val="accent3"/>
              </a:solidFill>
              <a:latin typeface="Proxima Nova"/>
              <a:ea typeface="Proxima Nova"/>
              <a:cs typeface="Proxima Nova"/>
              <a:sym typeface="Proxima Nova"/>
            </a:endParaRPr>
          </a:p>
        </p:txBody>
      </p:sp>
      <p:pic>
        <p:nvPicPr>
          <p:cNvPr id="105" name="Google Shape;105;p20"/>
          <p:cNvPicPr preferRelativeResize="0"/>
          <p:nvPr/>
        </p:nvPicPr>
        <p:blipFill>
          <a:blip r:embed="rId3">
            <a:alphaModFix/>
          </a:blip>
          <a:stretch>
            <a:fillRect/>
          </a:stretch>
        </p:blipFill>
        <p:spPr>
          <a:xfrm>
            <a:off x="4078750" y="3336125"/>
            <a:ext cx="4753551" cy="1630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a:t>
            </a:r>
            <a:endParaRPr/>
          </a:p>
        </p:txBody>
      </p:sp>
      <p:sp>
        <p:nvSpPr>
          <p:cNvPr id="111" name="Google Shape;11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Dataset - RSNA Pneumonia (RSNA)</a:t>
            </a:r>
            <a:endParaRPr/>
          </a:p>
          <a:p>
            <a:pPr indent="-342900" lvl="0" marL="457200" rtl="0" algn="l">
              <a:spcBef>
                <a:spcPts val="1200"/>
              </a:spcBef>
              <a:spcAft>
                <a:spcPts val="0"/>
              </a:spcAft>
              <a:buSzPts val="1800"/>
              <a:buChar char="●"/>
            </a:pPr>
            <a:r>
              <a:rPr lang="en"/>
              <a:t>Collection of Pneumonia cases found in a chest X-Ray database of the NIH</a:t>
            </a:r>
            <a:endParaRPr/>
          </a:p>
          <a:p>
            <a:pPr indent="-342900" lvl="0" marL="457200" rtl="0" algn="l">
              <a:spcBef>
                <a:spcPts val="0"/>
              </a:spcBef>
              <a:spcAft>
                <a:spcPts val="0"/>
              </a:spcAft>
              <a:buSzPts val="1800"/>
              <a:buChar char="●"/>
            </a:pPr>
            <a:r>
              <a:rPr lang="en"/>
              <a:t>Contains ~30000 training samples and 3000 test samples</a:t>
            </a:r>
            <a:endParaRPr/>
          </a:p>
          <a:p>
            <a:pPr indent="-342900" lvl="0" marL="457200" rtl="0" algn="l">
              <a:spcBef>
                <a:spcPts val="0"/>
              </a:spcBef>
              <a:spcAft>
                <a:spcPts val="0"/>
              </a:spcAft>
              <a:buSzPts val="1800"/>
              <a:buChar char="●"/>
            </a:pPr>
            <a:r>
              <a:rPr lang="en"/>
              <a:t>Binary classification task</a:t>
            </a:r>
            <a:endParaRPr/>
          </a:p>
          <a:p>
            <a:pPr indent="0" lvl="0" marL="0" rtl="0" algn="l">
              <a:spcBef>
                <a:spcPts val="1200"/>
              </a:spcBef>
              <a:spcAft>
                <a:spcPts val="1200"/>
              </a:spcAft>
              <a:buNone/>
            </a:pPr>
            <a:r>
              <a:t/>
            </a:r>
            <a:endParaRPr/>
          </a:p>
        </p:txBody>
      </p:sp>
      <p:pic>
        <p:nvPicPr>
          <p:cNvPr id="112" name="Google Shape;112;p21"/>
          <p:cNvPicPr preferRelativeResize="0"/>
          <p:nvPr/>
        </p:nvPicPr>
        <p:blipFill>
          <a:blip r:embed="rId3">
            <a:alphaModFix/>
          </a:blip>
          <a:stretch>
            <a:fillRect/>
          </a:stretch>
        </p:blipFill>
        <p:spPr>
          <a:xfrm>
            <a:off x="1165150" y="2739525"/>
            <a:ext cx="1986027" cy="1997125"/>
          </a:xfrm>
          <a:prstGeom prst="rect">
            <a:avLst/>
          </a:prstGeom>
          <a:noFill/>
          <a:ln>
            <a:noFill/>
          </a:ln>
        </p:spPr>
      </p:pic>
      <p:pic>
        <p:nvPicPr>
          <p:cNvPr id="113" name="Google Shape;113;p21"/>
          <p:cNvPicPr preferRelativeResize="0"/>
          <p:nvPr/>
        </p:nvPicPr>
        <p:blipFill>
          <a:blip r:embed="rId4">
            <a:alphaModFix/>
          </a:blip>
          <a:stretch>
            <a:fillRect/>
          </a:stretch>
        </p:blipFill>
        <p:spPr>
          <a:xfrm>
            <a:off x="5013625" y="2739517"/>
            <a:ext cx="1986025" cy="199713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